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5"/>
    <p:sldMasterId id="2147483729" r:id="rId6"/>
    <p:sldMasterId id="214748373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13716000" cx="24377650"/>
  <p:notesSz cx="6858000" cy="9144000"/>
  <p:embeddedFontLst>
    <p:embeddedFont>
      <p:font typeface="Roboto Thin"/>
      <p:regular r:id="rId24"/>
      <p:bold r:id="rId25"/>
      <p:italic r:id="rId26"/>
      <p:boldItalic r:id="rId27"/>
    </p:embeddedFont>
    <p:embeddedFont>
      <p:font typeface="Roboto Black"/>
      <p:bold r:id="rId28"/>
      <p:boldItalic r:id="rId29"/>
    </p:embeddedFont>
    <p:embeddedFont>
      <p:font typeface="Roboto Medium"/>
      <p:regular r:id="rId30"/>
      <p:bold r:id="rId31"/>
      <p:italic r:id="rId32"/>
      <p:boldItalic r:id="rId33"/>
    </p:embeddedFont>
    <p:embeddedFont>
      <p:font typeface="Roboto"/>
      <p:regular r:id="rId34"/>
      <p:bold r:id="rId35"/>
      <p:italic r:id="rId36"/>
      <p:boldItalic r:id="rId37"/>
    </p:embeddedFont>
    <p:embeddedFont>
      <p:font typeface="Amatic SC"/>
      <p:regular r:id="rId38"/>
      <p:bold r:id="rId39"/>
    </p:embeddedFont>
    <p:embeddedFont>
      <p:font typeface="Inconsolata"/>
      <p:regular r:id="rId40"/>
      <p:bold r:id="rId41"/>
    </p:embeddedFont>
    <p:embeddedFont>
      <p:font typeface="Poppins"/>
      <p:regular r:id="rId42"/>
      <p:bold r:id="rId43"/>
      <p:italic r:id="rId44"/>
      <p:boldItalic r:id="rId45"/>
    </p:embeddedFont>
    <p:embeddedFont>
      <p:font typeface="Lato Light"/>
      <p:regular r:id="rId46"/>
      <p:bold r:id="rId47"/>
      <p:italic r:id="rId48"/>
      <p:boldItalic r:id="rId49"/>
    </p:embeddedFont>
    <p:embeddedFont>
      <p:font typeface="Poppins Medium"/>
      <p:regular r:id="rId50"/>
      <p:bold r:id="rId51"/>
      <p:italic r:id="rId52"/>
      <p:boldItalic r:id="rId53"/>
    </p:embeddedFont>
    <p:embeddedFont>
      <p:font typeface="Roboto Light"/>
      <p:regular r:id="rId54"/>
      <p:bold r:id="rId55"/>
      <p:italic r:id="rId56"/>
      <p:boldItalic r:id="rId57"/>
    </p:embeddedFon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C2A0B5-F2EA-46B3-80C7-E0FB8CBA0AFF}">
  <a:tblStyle styleId="{55C2A0B5-F2EA-46B3-80C7-E0FB8CBA0A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regular.fntdata"/><Relationship Id="rId42" Type="http://schemas.openxmlformats.org/officeDocument/2006/relationships/font" Target="fonts/Poppins-regular.fntdata"/><Relationship Id="rId41" Type="http://schemas.openxmlformats.org/officeDocument/2006/relationships/font" Target="fonts/Inconsolata-bold.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LatoLight-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AmaticSC-bold.fntdata"/><Relationship Id="rId38" Type="http://schemas.openxmlformats.org/officeDocument/2006/relationships/font" Target="fonts/AmaticSC-regular.fntdata"/><Relationship Id="rId61" Type="http://schemas.openxmlformats.org/officeDocument/2006/relationships/font" Target="fonts/HelveticaNeue-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Thin-regular.fntdata"/><Relationship Id="rId23" Type="http://schemas.openxmlformats.org/officeDocument/2006/relationships/slide" Target="slides/slide15.xml"/><Relationship Id="rId60" Type="http://schemas.openxmlformats.org/officeDocument/2006/relationships/font" Target="fonts/HelveticaNeue-italic.fntdata"/><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Black-bold.fntdata"/><Relationship Id="rId27" Type="http://schemas.openxmlformats.org/officeDocument/2006/relationships/font" Target="fonts/RobotoThin-boldItalic.fntdata"/><Relationship Id="rId29" Type="http://schemas.openxmlformats.org/officeDocument/2006/relationships/font" Target="fonts/RobotoBlack-boldItalic.fntdata"/><Relationship Id="rId51" Type="http://schemas.openxmlformats.org/officeDocument/2006/relationships/font" Target="fonts/PoppinsMedium-bold.fntdata"/><Relationship Id="rId50" Type="http://schemas.openxmlformats.org/officeDocument/2006/relationships/font" Target="fonts/PoppinsMedium-regular.fntdata"/><Relationship Id="rId53" Type="http://schemas.openxmlformats.org/officeDocument/2006/relationships/font" Target="fonts/PoppinsMedium-boldItalic.fntdata"/><Relationship Id="rId52" Type="http://schemas.openxmlformats.org/officeDocument/2006/relationships/font" Target="fonts/PoppinsMedium-italic.fntdata"/><Relationship Id="rId11" Type="http://schemas.openxmlformats.org/officeDocument/2006/relationships/slide" Target="slides/slide3.xml"/><Relationship Id="rId55" Type="http://schemas.openxmlformats.org/officeDocument/2006/relationships/font" Target="fonts/RobotoLight-bold.fntdata"/><Relationship Id="rId10" Type="http://schemas.openxmlformats.org/officeDocument/2006/relationships/slide" Target="slides/slide2.xml"/><Relationship Id="rId54" Type="http://schemas.openxmlformats.org/officeDocument/2006/relationships/font" Target="fonts/RobotoLight-regular.fntdata"/><Relationship Id="rId13" Type="http://schemas.openxmlformats.org/officeDocument/2006/relationships/slide" Target="slides/slide5.xml"/><Relationship Id="rId57" Type="http://schemas.openxmlformats.org/officeDocument/2006/relationships/font" Target="fonts/RobotoLight-boldItalic.fntdata"/><Relationship Id="rId12" Type="http://schemas.openxmlformats.org/officeDocument/2006/relationships/slide" Target="slides/slide4.xml"/><Relationship Id="rId56" Type="http://schemas.openxmlformats.org/officeDocument/2006/relationships/font" Target="fonts/RobotoLight-italic.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8bda237585_0_3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8bda237585_0_3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g8bda237585_0_32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8bda237585_0_3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8bda237585_0_3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g8bda237585_0_32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8bda237585_3_76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8bda237585_3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bda237585_0_3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8bda237585_0_3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1" name="Google Shape;1431;g8bda237585_0_32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8bda237585_0_3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8bda237585_0_3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g8bda237585_0_32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8bda237585_3_10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8bda237585_3_10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8bda237585_3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8bda237585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8bda237585_3_22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8bda237585_3_2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8bda237455_0_2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8bda23745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8bda237585_3_2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8bda237585_3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bda237585_0_31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8bda237585_0_3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114300" marR="114300" rtl="0" algn="l">
              <a:lnSpc>
                <a:spcPct val="142857"/>
              </a:lnSpc>
              <a:spcBef>
                <a:spcPts val="500"/>
              </a:spcBef>
              <a:spcAft>
                <a:spcPts val="0"/>
              </a:spcAft>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8bda237585_0_3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8bda237585_0_3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g8bda237585_0_3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8bda237585_3_5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8bda237585_3_5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48.png"/><Relationship Id="rId4" Type="http://schemas.openxmlformats.org/officeDocument/2006/relationships/image" Target="../media/image61.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6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7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69.png"/><Relationship Id="rId8" Type="http://schemas.openxmlformats.org/officeDocument/2006/relationships/image" Target="../media/image6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9.png"/><Relationship Id="rId8" Type="http://schemas.openxmlformats.org/officeDocument/2006/relationships/image" Target="../media/image8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8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4.png"/><Relationship Id="rId9" Type="http://schemas.openxmlformats.org/officeDocument/2006/relationships/image" Target="../media/image102.png"/><Relationship Id="rId5" Type="http://schemas.openxmlformats.org/officeDocument/2006/relationships/image" Target="../media/image93.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12" name="Shape 1312"/>
        <p:cNvGrpSpPr/>
        <p:nvPr/>
      </p:nvGrpSpPr>
      <p:grpSpPr>
        <a:xfrm>
          <a:off x="0" y="0"/>
          <a:ext cx="0" cy="0"/>
          <a:chOff x="0" y="0"/>
          <a:chExt cx="0" cy="0"/>
        </a:xfrm>
      </p:grpSpPr>
      <p:pic>
        <p:nvPicPr>
          <p:cNvPr id="1313" name="Google Shape;1313;p8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14" name="Google Shape;1314;p8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5" name="Google Shape;1315;p8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16" name="Google Shape;1316;p8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7" name="Google Shape;1317;p8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8" name="Google Shape;1318;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1319" name="Google Shape;1319;p8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20" name="Google Shape;1320;p8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21" name="Google Shape;1321;p8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3"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9.png"/><Relationship Id="rId4" Type="http://schemas.openxmlformats.org/officeDocument/2006/relationships/image" Target="../media/image114.png"/><Relationship Id="rId5"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1.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84"/>
          <p:cNvSpPr txBox="1"/>
          <p:nvPr>
            <p:ph type="title"/>
          </p:nvPr>
        </p:nvSpPr>
        <p:spPr>
          <a:xfrm>
            <a:off x="731377" y="465981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27" name="Google Shape;1327;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8" name="Google Shape;1328;p84"/>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Normal Behavior - Wireshark</a:t>
            </a:r>
            <a:endParaRPr/>
          </a:p>
        </p:txBody>
      </p:sp>
      <p:sp>
        <p:nvSpPr>
          <p:cNvPr id="1402" name="Google Shape;1402;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3" name="Google Shape;1403;p9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04" name="Google Shape;1404;p93"/>
          <p:cNvSpPr txBox="1"/>
          <p:nvPr>
            <p:ph idx="3" type="body"/>
          </p:nvPr>
        </p:nvSpPr>
        <p:spPr>
          <a:xfrm>
            <a:off x="-33" y="1991529"/>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SzPts val="3700"/>
              <a:buChar char="●"/>
            </a:pPr>
            <a:r>
              <a:rPr lang="en-US"/>
              <a:t>What kind of traffic did you observe? Which protocol(s)?</a:t>
            </a:r>
            <a:endParaRPr/>
          </a:p>
          <a:p>
            <a:pPr indent="-438150" lvl="0" marL="457200" rtl="0" algn="l">
              <a:lnSpc>
                <a:spcPct val="115000"/>
              </a:lnSpc>
              <a:spcBef>
                <a:spcPts val="1000"/>
              </a:spcBef>
              <a:spcAft>
                <a:spcPts val="0"/>
              </a:spcAft>
              <a:buSzPts val="3300"/>
              <a:buChar char="-"/>
            </a:pPr>
            <a:r>
              <a:rPr b="1" lang="en-US" sz="3300"/>
              <a:t>TLSv1.2-3</a:t>
            </a:r>
            <a:r>
              <a:rPr lang="en-US" sz="3300"/>
              <a:t> (Transport Layer Security) </a:t>
            </a:r>
            <a:endParaRPr sz="3300"/>
          </a:p>
          <a:p>
            <a:pPr indent="0" lvl="0" marL="914400" rtl="0" algn="l">
              <a:lnSpc>
                <a:spcPct val="115000"/>
              </a:lnSpc>
              <a:spcBef>
                <a:spcPts val="1000"/>
              </a:spcBef>
              <a:spcAft>
                <a:spcPts val="0"/>
              </a:spcAft>
              <a:buNone/>
            </a:pPr>
            <a:r>
              <a:rPr lang="en-US" sz="3300"/>
              <a:t>Which is the newest SSL protocol that </a:t>
            </a:r>
            <a:r>
              <a:rPr lang="en-US" sz="3300"/>
              <a:t>implements</a:t>
            </a:r>
            <a:r>
              <a:rPr lang="en-US" sz="3300"/>
              <a:t> the SHA-256 hash to better protect the integrity of the data.</a:t>
            </a:r>
            <a:endParaRPr sz="3300"/>
          </a:p>
          <a:p>
            <a:pPr indent="-438150" lvl="0" marL="457200" rtl="0" algn="l">
              <a:lnSpc>
                <a:spcPct val="115000"/>
              </a:lnSpc>
              <a:spcBef>
                <a:spcPts val="1000"/>
              </a:spcBef>
              <a:spcAft>
                <a:spcPts val="0"/>
              </a:spcAft>
              <a:buSzPts val="3300"/>
              <a:buChar char="-"/>
            </a:pPr>
            <a:r>
              <a:rPr b="1" lang="en-US" sz="3300"/>
              <a:t>DNS</a:t>
            </a:r>
            <a:r>
              <a:rPr lang="en-US" sz="3300"/>
              <a:t> (Domain Name System)</a:t>
            </a:r>
            <a:endParaRPr sz="3300"/>
          </a:p>
          <a:p>
            <a:pPr indent="-438150" lvl="0" marL="457200" rtl="0" algn="l">
              <a:lnSpc>
                <a:spcPct val="115000"/>
              </a:lnSpc>
              <a:spcBef>
                <a:spcPts val="0"/>
              </a:spcBef>
              <a:spcAft>
                <a:spcPts val="0"/>
              </a:spcAft>
              <a:buSzPts val="3300"/>
              <a:buChar char="-"/>
            </a:pPr>
            <a:r>
              <a:rPr b="1" lang="en-US" sz="3300"/>
              <a:t>LDAP </a:t>
            </a:r>
            <a:r>
              <a:rPr lang="en-US" sz="3300"/>
              <a:t>(Lightweight Directory Access Protocol)</a:t>
            </a:r>
            <a:endParaRPr sz="3300"/>
          </a:p>
          <a:p>
            <a:pPr indent="0" lvl="0" marL="457200" rtl="0" algn="l">
              <a:lnSpc>
                <a:spcPct val="115000"/>
              </a:lnSpc>
              <a:spcBef>
                <a:spcPts val="1000"/>
              </a:spcBef>
              <a:spcAft>
                <a:spcPts val="0"/>
              </a:spcAft>
              <a:buNone/>
            </a:pPr>
            <a:r>
              <a:t/>
            </a:r>
            <a:endParaRPr sz="3300"/>
          </a:p>
          <a:p>
            <a:pPr indent="-463550" lvl="0" marL="457200" rtl="0" algn="l">
              <a:lnSpc>
                <a:spcPct val="115000"/>
              </a:lnSpc>
              <a:spcBef>
                <a:spcPts val="1000"/>
              </a:spcBef>
              <a:spcAft>
                <a:spcPts val="0"/>
              </a:spcAft>
              <a:buSzPts val="3700"/>
              <a:buChar char="●"/>
            </a:pPr>
            <a:r>
              <a:rPr lang="en-US"/>
              <a:t>What, specifically, was the user doing? Which site were they browsing? Etc.</a:t>
            </a:r>
            <a:endParaRPr/>
          </a:p>
          <a:p>
            <a:pPr indent="0" lvl="0" marL="914400" rtl="0" algn="l">
              <a:lnSpc>
                <a:spcPct val="115000"/>
              </a:lnSpc>
              <a:spcBef>
                <a:spcPts val="1000"/>
              </a:spcBef>
              <a:spcAft>
                <a:spcPts val="0"/>
              </a:spcAft>
              <a:buNone/>
            </a:pPr>
            <a:r>
              <a:rPr lang="en-US" sz="3200">
                <a:solidFill>
                  <a:schemeClr val="dk1"/>
                </a:solidFill>
              </a:rPr>
              <a:t>The LDAP traffic s</a:t>
            </a:r>
            <a:r>
              <a:rPr lang="en-US" sz="3200">
                <a:solidFill>
                  <a:schemeClr val="dk1"/>
                </a:solidFill>
              </a:rPr>
              <a:t>hows persons in the network moving about throughout the file system and other resources. We can see some websites accessed like bing.com and skype with DNS. The TLS just shows encrypted data being moved between different parts of the network. Here are some snippets of the packets themselves.</a:t>
            </a:r>
            <a:endParaRPr sz="3200"/>
          </a:p>
          <a:p>
            <a:pPr indent="0" lvl="0" marL="457200" rtl="0" algn="l">
              <a:lnSpc>
                <a:spcPct val="115000"/>
              </a:lnSpc>
              <a:spcBef>
                <a:spcPts val="1000"/>
              </a:spcBef>
              <a:spcAft>
                <a:spcPts val="1000"/>
              </a:spcAft>
              <a:buNone/>
            </a:pPr>
            <a:r>
              <a:t/>
            </a:r>
            <a:endParaRPr/>
          </a:p>
        </p:txBody>
      </p:sp>
      <p:pic>
        <p:nvPicPr>
          <p:cNvPr id="1405" name="Google Shape;1405;p93"/>
          <p:cNvPicPr preferRelativeResize="0"/>
          <p:nvPr/>
        </p:nvPicPr>
        <p:blipFill>
          <a:blip r:embed="rId3">
            <a:alphaModFix/>
          </a:blip>
          <a:stretch>
            <a:fillRect/>
          </a:stretch>
        </p:blipFill>
        <p:spPr>
          <a:xfrm>
            <a:off x="403088" y="9442888"/>
            <a:ext cx="23234250" cy="367340"/>
          </a:xfrm>
          <a:prstGeom prst="rect">
            <a:avLst/>
          </a:prstGeom>
          <a:noFill/>
          <a:ln>
            <a:noFill/>
          </a:ln>
        </p:spPr>
      </p:pic>
      <p:pic>
        <p:nvPicPr>
          <p:cNvPr id="1406" name="Google Shape;1406;p93"/>
          <p:cNvPicPr preferRelativeResize="0"/>
          <p:nvPr/>
        </p:nvPicPr>
        <p:blipFill>
          <a:blip r:embed="rId4">
            <a:alphaModFix/>
          </a:blip>
          <a:stretch>
            <a:fillRect/>
          </a:stretch>
        </p:blipFill>
        <p:spPr>
          <a:xfrm>
            <a:off x="403100" y="10515625"/>
            <a:ext cx="21650691" cy="367350"/>
          </a:xfrm>
          <a:prstGeom prst="rect">
            <a:avLst/>
          </a:prstGeom>
          <a:noFill/>
          <a:ln>
            <a:noFill/>
          </a:ln>
        </p:spPr>
      </p:pic>
      <p:pic>
        <p:nvPicPr>
          <p:cNvPr id="1407" name="Google Shape;1407;p93"/>
          <p:cNvPicPr preferRelativeResize="0"/>
          <p:nvPr/>
        </p:nvPicPr>
        <p:blipFill>
          <a:blip r:embed="rId5">
            <a:alphaModFix/>
          </a:blip>
          <a:stretch>
            <a:fillRect/>
          </a:stretch>
        </p:blipFill>
        <p:spPr>
          <a:xfrm>
            <a:off x="403100" y="11051988"/>
            <a:ext cx="22362431" cy="367350"/>
          </a:xfrm>
          <a:prstGeom prst="rect">
            <a:avLst/>
          </a:prstGeom>
          <a:noFill/>
          <a:ln>
            <a:noFill/>
          </a:ln>
        </p:spPr>
      </p:pic>
      <p:pic>
        <p:nvPicPr>
          <p:cNvPr id="1408" name="Google Shape;1408;p93"/>
          <p:cNvPicPr preferRelativeResize="0"/>
          <p:nvPr/>
        </p:nvPicPr>
        <p:blipFill>
          <a:blip r:embed="rId6">
            <a:alphaModFix/>
          </a:blip>
          <a:stretch>
            <a:fillRect/>
          </a:stretch>
        </p:blipFill>
        <p:spPr>
          <a:xfrm>
            <a:off x="411950" y="9979238"/>
            <a:ext cx="23216520" cy="36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Normal Behavior Continued…</a:t>
            </a:r>
            <a:endParaRPr/>
          </a:p>
        </p:txBody>
      </p:sp>
      <p:sp>
        <p:nvSpPr>
          <p:cNvPr id="1415" name="Google Shape;1415;p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416" name="Google Shape;1416;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7" name="Google Shape;1417;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8" name="Google Shape;1418;p94"/>
          <p:cNvSpPr txBox="1"/>
          <p:nvPr>
            <p:ph idx="3" type="body"/>
          </p:nvPr>
        </p:nvSpPr>
        <p:spPr>
          <a:xfrm>
            <a:off x="194242" y="3294892"/>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SzPts val="3700"/>
              <a:buChar char="●"/>
            </a:pPr>
            <a:r>
              <a:rPr lang="en-US"/>
              <a:t>What kind of traffic did you observe? Which protocol(s)?</a:t>
            </a:r>
            <a:endParaRPr/>
          </a:p>
          <a:p>
            <a:pPr indent="-438150" lvl="0" marL="457200" rtl="0" algn="l">
              <a:lnSpc>
                <a:spcPct val="115000"/>
              </a:lnSpc>
              <a:spcBef>
                <a:spcPts val="1000"/>
              </a:spcBef>
              <a:spcAft>
                <a:spcPts val="0"/>
              </a:spcAft>
              <a:buSzPts val="3300"/>
              <a:buChar char="-"/>
            </a:pPr>
            <a:r>
              <a:rPr b="1" lang="en-US" sz="3300"/>
              <a:t>HTTP</a:t>
            </a:r>
            <a:r>
              <a:rPr lang="en-US" sz="3300"/>
              <a:t> (Hypertext Transfer Protocol)</a:t>
            </a:r>
            <a:endParaRPr sz="3300"/>
          </a:p>
          <a:p>
            <a:pPr indent="-438150" lvl="0" marL="457200" rtl="0" algn="l">
              <a:lnSpc>
                <a:spcPct val="115000"/>
              </a:lnSpc>
              <a:spcBef>
                <a:spcPts val="0"/>
              </a:spcBef>
              <a:spcAft>
                <a:spcPts val="0"/>
              </a:spcAft>
              <a:buSzPts val="3300"/>
              <a:buChar char="-"/>
            </a:pPr>
            <a:r>
              <a:rPr b="1" lang="en-US" sz="3300"/>
              <a:t>UDP </a:t>
            </a:r>
            <a:r>
              <a:rPr lang="en-US" sz="3300"/>
              <a:t>(User Datagram Protocol) </a:t>
            </a:r>
            <a:endParaRPr sz="3300"/>
          </a:p>
          <a:p>
            <a:pPr indent="0" lvl="0" marL="1371600" rtl="0" algn="l">
              <a:lnSpc>
                <a:spcPct val="115000"/>
              </a:lnSpc>
              <a:spcBef>
                <a:spcPts val="1000"/>
              </a:spcBef>
              <a:spcAft>
                <a:spcPts val="0"/>
              </a:spcAft>
              <a:buNone/>
            </a:pPr>
            <a:r>
              <a:rPr lang="en-US" sz="3300"/>
              <a:t> Connectionless, meaning it will send the information even if the whole thing isn’t being </a:t>
            </a:r>
            <a:r>
              <a:rPr lang="en-US" sz="3300"/>
              <a:t>received</a:t>
            </a:r>
            <a:r>
              <a:rPr lang="en-US" sz="3300"/>
              <a:t>.</a:t>
            </a:r>
            <a:endParaRPr sz="3300"/>
          </a:p>
          <a:p>
            <a:pPr indent="-438150" lvl="0" marL="457200" rtl="0" algn="l">
              <a:lnSpc>
                <a:spcPct val="115000"/>
              </a:lnSpc>
              <a:spcBef>
                <a:spcPts val="1000"/>
              </a:spcBef>
              <a:spcAft>
                <a:spcPts val="0"/>
              </a:spcAft>
              <a:buSzPts val="3300"/>
              <a:buChar char="-"/>
            </a:pPr>
            <a:r>
              <a:rPr b="1" lang="en-US" sz="3300"/>
              <a:t>TCP</a:t>
            </a:r>
            <a:r>
              <a:rPr lang="en-US" sz="3300"/>
              <a:t> (</a:t>
            </a:r>
            <a:r>
              <a:rPr lang="en-US" sz="3300">
                <a:solidFill>
                  <a:schemeClr val="dk1"/>
                </a:solidFill>
              </a:rPr>
              <a:t>Transmission Control Protocol)</a:t>
            </a:r>
            <a:endParaRPr sz="3300">
              <a:solidFill>
                <a:schemeClr val="dk1"/>
              </a:solidFill>
            </a:endParaRPr>
          </a:p>
          <a:p>
            <a:pPr indent="0" lvl="0" marL="1371600" rtl="0" algn="l">
              <a:lnSpc>
                <a:spcPct val="115000"/>
              </a:lnSpc>
              <a:spcBef>
                <a:spcPts val="1000"/>
              </a:spcBef>
              <a:spcAft>
                <a:spcPts val="0"/>
              </a:spcAft>
              <a:buNone/>
            </a:pPr>
            <a:r>
              <a:rPr lang="en-US" sz="3300">
                <a:solidFill>
                  <a:schemeClr val="dk1"/>
                </a:solidFill>
              </a:rPr>
              <a:t> Uses the 3 Way Handshake to establish connections beforehand.</a:t>
            </a:r>
            <a:endParaRPr sz="3300"/>
          </a:p>
          <a:p>
            <a:pPr indent="-463550" lvl="0" marL="457200" rtl="0" algn="l">
              <a:lnSpc>
                <a:spcPct val="115000"/>
              </a:lnSpc>
              <a:spcBef>
                <a:spcPts val="1000"/>
              </a:spcBef>
              <a:spcAft>
                <a:spcPts val="0"/>
              </a:spcAft>
              <a:buSzPts val="3700"/>
              <a:buChar char="●"/>
            </a:pPr>
            <a:r>
              <a:rPr lang="en-US"/>
              <a:t>What, specifically, was the user doing? Which site were they browsing? Etc.</a:t>
            </a:r>
            <a:endParaRPr/>
          </a:p>
          <a:p>
            <a:pPr indent="0" lvl="0" marL="457200" rtl="0" algn="l">
              <a:lnSpc>
                <a:spcPct val="115000"/>
              </a:lnSpc>
              <a:spcBef>
                <a:spcPts val="1000"/>
              </a:spcBef>
              <a:spcAft>
                <a:spcPts val="0"/>
              </a:spcAft>
              <a:buNone/>
            </a:pPr>
            <a:r>
              <a:rPr lang="en-US" sz="3200"/>
              <a:t>Looking at HTTP we found some users downloading simple files and photos like the Beauty.jpg. We see talk with UDP moving between ports 63448 to 55177. As well as a good amount of TCP </a:t>
            </a:r>
            <a:r>
              <a:rPr lang="en-US" sz="3200"/>
              <a:t>communication</a:t>
            </a:r>
            <a:r>
              <a:rPr lang="en-US" sz="3200"/>
              <a:t> with the 3 way handshake from port 80 (as seen below). </a:t>
            </a:r>
            <a:endParaRPr sz="3200"/>
          </a:p>
          <a:p>
            <a:pPr indent="0" lvl="0" marL="457200" rtl="0" algn="l">
              <a:lnSpc>
                <a:spcPct val="115000"/>
              </a:lnSpc>
              <a:spcBef>
                <a:spcPts val="1000"/>
              </a:spcBef>
              <a:spcAft>
                <a:spcPts val="1000"/>
              </a:spcAft>
              <a:buNone/>
            </a:pPr>
            <a:r>
              <a:t/>
            </a:r>
            <a:endParaRPr/>
          </a:p>
        </p:txBody>
      </p:sp>
      <p:pic>
        <p:nvPicPr>
          <p:cNvPr id="1419" name="Google Shape;1419;p94"/>
          <p:cNvPicPr preferRelativeResize="0"/>
          <p:nvPr/>
        </p:nvPicPr>
        <p:blipFill>
          <a:blip r:embed="rId3">
            <a:alphaModFix/>
          </a:blip>
          <a:stretch>
            <a:fillRect/>
          </a:stretch>
        </p:blipFill>
        <p:spPr>
          <a:xfrm>
            <a:off x="818513" y="10231650"/>
            <a:ext cx="23129176" cy="406250"/>
          </a:xfrm>
          <a:prstGeom prst="rect">
            <a:avLst/>
          </a:prstGeom>
          <a:noFill/>
          <a:ln cap="flat" cmpd="sng" w="9525">
            <a:solidFill>
              <a:srgbClr val="A9B7C0"/>
            </a:solidFill>
            <a:prstDash val="solid"/>
            <a:round/>
            <a:headEnd len="sm" w="sm" type="none"/>
            <a:tailEnd len="sm" w="sm" type="none"/>
          </a:ln>
        </p:spPr>
      </p:pic>
      <p:pic>
        <p:nvPicPr>
          <p:cNvPr id="1420" name="Google Shape;1420;p94"/>
          <p:cNvPicPr preferRelativeResize="0"/>
          <p:nvPr/>
        </p:nvPicPr>
        <p:blipFill>
          <a:blip r:embed="rId4">
            <a:alphaModFix/>
          </a:blip>
          <a:stretch>
            <a:fillRect/>
          </a:stretch>
        </p:blipFill>
        <p:spPr>
          <a:xfrm>
            <a:off x="851200" y="10972588"/>
            <a:ext cx="23129174" cy="406250"/>
          </a:xfrm>
          <a:prstGeom prst="rect">
            <a:avLst/>
          </a:prstGeom>
          <a:noFill/>
          <a:ln cap="flat" cmpd="sng" w="9525">
            <a:solidFill>
              <a:srgbClr val="A9B7C0"/>
            </a:solidFill>
            <a:prstDash val="solid"/>
            <a:round/>
            <a:headEnd len="sm" w="sm" type="none"/>
            <a:tailEnd len="sm" w="sm" type="none"/>
          </a:ln>
        </p:spPr>
      </p:pic>
      <p:pic>
        <p:nvPicPr>
          <p:cNvPr id="1421" name="Google Shape;1421;p94"/>
          <p:cNvPicPr preferRelativeResize="0"/>
          <p:nvPr/>
        </p:nvPicPr>
        <p:blipFill>
          <a:blip r:embed="rId5">
            <a:alphaModFix/>
          </a:blip>
          <a:stretch>
            <a:fillRect/>
          </a:stretch>
        </p:blipFill>
        <p:spPr>
          <a:xfrm>
            <a:off x="851200" y="11560625"/>
            <a:ext cx="23129175" cy="385300"/>
          </a:xfrm>
          <a:prstGeom prst="rect">
            <a:avLst/>
          </a:prstGeom>
          <a:noFill/>
          <a:ln cap="flat" cmpd="sng" w="9525">
            <a:solidFill>
              <a:srgbClr val="A9B7C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95"/>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27" name="Google Shape;1427;p9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Trojan Horse (Zloader)</a:t>
            </a:r>
            <a:endParaRPr/>
          </a:p>
        </p:txBody>
      </p:sp>
      <p:sp>
        <p:nvSpPr>
          <p:cNvPr id="1434" name="Google Shape;1434;p9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 Frank-n-ted.com(10.6.12.20) file was downloaded that was </a:t>
            </a:r>
            <a:r>
              <a:rPr lang="en-US"/>
              <a:t>malicious</a:t>
            </a:r>
            <a:r>
              <a:rPr lang="en-US"/>
              <a:t>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435" name="Google Shape;1435;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6" name="Google Shape;1436;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7" name="Google Shape;1437;p96"/>
          <p:cNvSpPr txBox="1"/>
          <p:nvPr>
            <p:ph idx="3" type="body"/>
          </p:nvPr>
        </p:nvSpPr>
        <p:spPr>
          <a:xfrm>
            <a:off x="-8" y="3451967"/>
            <a:ext cx="24377700" cy="96591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lang="en-US"/>
              <a:t>User was trying to download a file when file was downloaded</a:t>
            </a:r>
            <a:endParaRPr/>
          </a:p>
          <a:p>
            <a:pPr indent="0" lvl="0" marL="0" rtl="0" algn="l">
              <a:lnSpc>
                <a:spcPct val="115000"/>
              </a:lnSpc>
              <a:spcBef>
                <a:spcPts val="1000"/>
              </a:spcBef>
              <a:spcAft>
                <a:spcPts val="0"/>
              </a:spcAft>
              <a:buNone/>
            </a:pPr>
            <a:r>
              <a:rPr lang="en-US"/>
              <a:t>it was malware and corrupted users machine </a:t>
            </a:r>
            <a:endParaRPr/>
          </a:p>
          <a:p>
            <a:pPr indent="0" lvl="0" marL="457200" rtl="0" algn="l">
              <a:lnSpc>
                <a:spcPct val="115000"/>
              </a:lnSpc>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sz="3800">
                <a:solidFill>
                  <a:schemeClr val="dk1"/>
                </a:solidFill>
              </a:rPr>
              <a:t>frank-n-ted.com (10.6.12.203) downloaded a file </a:t>
            </a:r>
            <a:endParaRPr sz="3800">
              <a:solidFill>
                <a:schemeClr val="dk1"/>
              </a:solidFill>
            </a:endParaRPr>
          </a:p>
          <a:p>
            <a:pPr indent="0" lvl="0" marL="0" rtl="0" algn="l">
              <a:spcBef>
                <a:spcPts val="0"/>
              </a:spcBef>
              <a:spcAft>
                <a:spcPts val="0"/>
              </a:spcAft>
              <a:buClr>
                <a:schemeClr val="dk1"/>
              </a:buClr>
              <a:buSzPts val="1100"/>
              <a:buFont typeface="Arial"/>
              <a:buNone/>
            </a:pPr>
            <a:r>
              <a:rPr lang="en-US" sz="3800">
                <a:solidFill>
                  <a:schemeClr val="dk1"/>
                </a:solidFill>
              </a:rPr>
              <a:t>malicious file from 205.185.125.104</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1000"/>
              </a:spcBef>
              <a:spcAft>
                <a:spcPts val="0"/>
              </a:spcAft>
              <a:buNone/>
            </a:pPr>
            <a:r>
              <a:rPr lang="en-US"/>
              <a:t>Saw that malicious file June11.dll was downloaded to</a:t>
            </a:r>
            <a:endParaRPr/>
          </a:p>
          <a:p>
            <a:pPr indent="0" lvl="0" marL="457200" rtl="0" algn="l">
              <a:lnSpc>
                <a:spcPct val="115000"/>
              </a:lnSpc>
              <a:spcBef>
                <a:spcPts val="1000"/>
              </a:spcBef>
              <a:spcAft>
                <a:spcPts val="0"/>
              </a:spcAft>
              <a:buNone/>
            </a:pPr>
            <a:r>
              <a:rPr lang="en-US"/>
              <a:t>Machine 10.6.12.203</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rPr lang="en-US"/>
              <a:t>When we export the file with </a:t>
            </a:r>
            <a:r>
              <a:rPr lang="en-US"/>
              <a:t>wireshark</a:t>
            </a:r>
            <a:r>
              <a:rPr lang="en-US"/>
              <a:t> and </a:t>
            </a:r>
            <a:endParaRPr/>
          </a:p>
          <a:p>
            <a:pPr indent="0" lvl="0" marL="457200" rtl="0" algn="l">
              <a:lnSpc>
                <a:spcPct val="115000"/>
              </a:lnSpc>
              <a:spcBef>
                <a:spcPts val="1000"/>
              </a:spcBef>
              <a:spcAft>
                <a:spcPts val="0"/>
              </a:spcAft>
              <a:buNone/>
            </a:pPr>
            <a:r>
              <a:rPr lang="en-US"/>
              <a:t>Identify it we see it is classified as a trojan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0" rtl="0" algn="l">
              <a:spcBef>
                <a:spcPts val="1000"/>
              </a:spcBef>
              <a:spcAft>
                <a:spcPts val="0"/>
              </a:spcAft>
              <a:buNone/>
            </a:pPr>
            <a:r>
              <a:t/>
            </a:r>
            <a:endParaRPr sz="5700"/>
          </a:p>
        </p:txBody>
      </p:sp>
      <p:pic>
        <p:nvPicPr>
          <p:cNvPr id="1438" name="Google Shape;1438;p96"/>
          <p:cNvPicPr preferRelativeResize="0"/>
          <p:nvPr/>
        </p:nvPicPr>
        <p:blipFill>
          <a:blip r:embed="rId3">
            <a:alphaModFix/>
          </a:blip>
          <a:stretch>
            <a:fillRect/>
          </a:stretch>
        </p:blipFill>
        <p:spPr>
          <a:xfrm>
            <a:off x="15023350" y="7719225"/>
            <a:ext cx="8622850" cy="5391850"/>
          </a:xfrm>
          <a:prstGeom prst="rect">
            <a:avLst/>
          </a:prstGeom>
          <a:noFill/>
          <a:ln>
            <a:noFill/>
          </a:ln>
        </p:spPr>
      </p:pic>
      <p:pic>
        <p:nvPicPr>
          <p:cNvPr id="1439" name="Google Shape;1439;p96"/>
          <p:cNvPicPr preferRelativeResize="0"/>
          <p:nvPr/>
        </p:nvPicPr>
        <p:blipFill rotWithShape="1">
          <a:blip r:embed="rId4">
            <a:alphaModFix/>
          </a:blip>
          <a:srcRect b="0" l="0" r="41690" t="0"/>
          <a:stretch/>
        </p:blipFill>
        <p:spPr>
          <a:xfrm>
            <a:off x="14725825" y="2964150"/>
            <a:ext cx="7490498" cy="434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Illegal </a:t>
            </a:r>
            <a:r>
              <a:rPr lang="en-US"/>
              <a:t>Torrent</a:t>
            </a:r>
            <a:r>
              <a:rPr lang="en-US"/>
              <a:t> Download</a:t>
            </a:r>
            <a:endParaRPr/>
          </a:p>
        </p:txBody>
      </p:sp>
      <p:sp>
        <p:nvSpPr>
          <p:cNvPr id="1446" name="Google Shape;1446;p9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447" name="Google Shape;1447;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8" name="Google Shape;1448;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49" name="Google Shape;1449;p97"/>
          <p:cNvSpPr txBox="1"/>
          <p:nvPr>
            <p:ph idx="3" type="body"/>
          </p:nvPr>
        </p:nvSpPr>
        <p:spPr>
          <a:xfrm>
            <a:off x="32592" y="3451967"/>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chemeClr val="dk1"/>
              </a:buClr>
              <a:buSzPts val="3700"/>
              <a:buChar char="●"/>
            </a:pPr>
            <a:r>
              <a:rPr lang="en-US">
                <a:solidFill>
                  <a:schemeClr val="dk1"/>
                </a:solidFill>
              </a:rPr>
              <a:t>We noticed a user </a:t>
            </a:r>
            <a:r>
              <a:rPr lang="en-US">
                <a:solidFill>
                  <a:schemeClr val="dk1"/>
                </a:solidFill>
              </a:rPr>
              <a:t>visiting</a:t>
            </a:r>
            <a:r>
              <a:rPr lang="en-US">
                <a:solidFill>
                  <a:schemeClr val="dk1"/>
                </a:solidFill>
              </a:rPr>
              <a:t> many </a:t>
            </a:r>
            <a:r>
              <a:rPr lang="en-US">
                <a:solidFill>
                  <a:schemeClr val="dk1"/>
                </a:solidFill>
              </a:rPr>
              <a:t>suspicious</a:t>
            </a:r>
            <a:r>
              <a:rPr lang="en-US">
                <a:solidFill>
                  <a:schemeClr val="dk1"/>
                </a:solidFill>
              </a:rPr>
              <a:t> websites and downloading .jpg and .gif files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The user visited a site http://public domianstorrents.info/grabs/bettybooprythmonthereservationgrab.jpg to download a photo, this ended up being a torrent file </a:t>
            </a:r>
            <a:endParaRPr>
              <a:solidFill>
                <a:schemeClr val="dk1"/>
              </a:solidFill>
            </a:endParaRPr>
          </a:p>
          <a:p>
            <a:pPr indent="0" lvl="0" marL="4572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1000"/>
              </a:spcAft>
              <a:buNone/>
            </a:pPr>
            <a:r>
              <a:t/>
            </a:r>
            <a:endParaRPr/>
          </a:p>
        </p:txBody>
      </p:sp>
      <p:pic>
        <p:nvPicPr>
          <p:cNvPr id="1450" name="Google Shape;1450;p97"/>
          <p:cNvPicPr preferRelativeResize="0"/>
          <p:nvPr/>
        </p:nvPicPr>
        <p:blipFill>
          <a:blip r:embed="rId3">
            <a:alphaModFix/>
          </a:blip>
          <a:stretch>
            <a:fillRect/>
          </a:stretch>
        </p:blipFill>
        <p:spPr>
          <a:xfrm>
            <a:off x="4929837" y="6691472"/>
            <a:ext cx="11327625" cy="564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98"/>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The End</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56" name="Google Shape;1456;p9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8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35" name="Google Shape;1335;p8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6" name="Google Shape;1336;p8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37" name="Google Shape;1337;p8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38" name="Google Shape;1338;p85"/>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Network Topology &amp; Critical Vulnerabilities</a:t>
            </a:r>
            <a:endParaRPr b="1"/>
          </a:p>
        </p:txBody>
      </p:sp>
      <p:sp>
        <p:nvSpPr>
          <p:cNvPr id="1339" name="Google Shape;1339;p85"/>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Traffic Profile</a:t>
            </a:r>
            <a:endParaRPr/>
          </a:p>
        </p:txBody>
      </p:sp>
      <p:sp>
        <p:nvSpPr>
          <p:cNvPr id="1340" name="Google Shape;1340;p85"/>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Normal Activity</a:t>
            </a:r>
            <a:endParaRPr/>
          </a:p>
        </p:txBody>
      </p:sp>
      <p:sp>
        <p:nvSpPr>
          <p:cNvPr id="1341" name="Google Shape;1341;p85"/>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Malicious Activity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6"/>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Network Topology</a:t>
            </a:r>
            <a:endParaRPr/>
          </a:p>
          <a:p>
            <a:pPr indent="0" lvl="0" marL="0" rtl="0" algn="ctr">
              <a:spcBef>
                <a:spcPts val="0"/>
              </a:spcBef>
              <a:spcAft>
                <a:spcPts val="0"/>
              </a:spcAft>
              <a:buNone/>
            </a:pPr>
            <a:r>
              <a:rPr lang="en-US"/>
              <a:t>&amp; Critical Vulnerabilities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47" name="Google Shape;1347;p8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7"/>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a:t>Address Range:192.168.1.0/24</a:t>
            </a:r>
            <a:endParaRPr/>
          </a:p>
          <a:p>
            <a:pPr indent="0" lvl="0" marL="0" rtl="0" algn="l">
              <a:spcBef>
                <a:spcPts val="0"/>
              </a:spcBef>
              <a:spcAft>
                <a:spcPts val="0"/>
              </a:spcAft>
              <a:buClr>
                <a:schemeClr val="dk1"/>
              </a:buClr>
              <a:buSzPts val="2900"/>
              <a:buFont typeface="Arial"/>
              <a:buNone/>
            </a:pPr>
            <a:r>
              <a:rPr lang="en-US"/>
              <a:t>Netmask:255.255.255.0</a:t>
            </a:r>
            <a:endParaRPr/>
          </a:p>
          <a:p>
            <a:pPr indent="0" lvl="0" marL="0" rtl="0" algn="l">
              <a:spcBef>
                <a:spcPts val="0"/>
              </a:spcBef>
              <a:spcAft>
                <a:spcPts val="0"/>
              </a:spcAft>
              <a:buClr>
                <a:schemeClr val="dk1"/>
              </a:buClr>
              <a:buSzPts val="2900"/>
              <a:buFont typeface="Arial"/>
              <a:buNone/>
            </a:pPr>
            <a:r>
              <a:rPr lang="en-US"/>
              <a:t>Gateway:10.0.0.1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a:t>IPv4:192.168.1.100</a:t>
            </a:r>
            <a:endParaRPr/>
          </a:p>
          <a:p>
            <a:pPr indent="0" lvl="0" marL="0" rtl="0" algn="l">
              <a:spcBef>
                <a:spcPts val="0"/>
              </a:spcBef>
              <a:spcAft>
                <a:spcPts val="0"/>
              </a:spcAft>
              <a:buClr>
                <a:schemeClr val="dk1"/>
              </a:buClr>
              <a:buSzPts val="2900"/>
              <a:buFont typeface="Arial"/>
              <a:buNone/>
            </a:pPr>
            <a:r>
              <a:rPr lang="en-US"/>
              <a:t>OS:Linux</a:t>
            </a:r>
            <a:endParaRPr/>
          </a:p>
          <a:p>
            <a:pPr indent="0" lvl="0" marL="0" rtl="0" algn="l">
              <a:spcBef>
                <a:spcPts val="0"/>
              </a:spcBef>
              <a:spcAft>
                <a:spcPts val="0"/>
              </a:spcAft>
              <a:buClr>
                <a:schemeClr val="dk1"/>
              </a:buClr>
              <a:buSzPts val="2900"/>
              <a:buFont typeface="Arial"/>
              <a:buNone/>
            </a:pPr>
            <a:r>
              <a:rPr lang="en-US"/>
              <a:t>Hostname:Kibana</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IPv4:192.168.1.90</a:t>
            </a:r>
            <a:endParaRPr/>
          </a:p>
          <a:p>
            <a:pPr indent="0" lvl="0" marL="0" rtl="0" algn="l">
              <a:spcBef>
                <a:spcPts val="0"/>
              </a:spcBef>
              <a:spcAft>
                <a:spcPts val="0"/>
              </a:spcAft>
              <a:buClr>
                <a:schemeClr val="dk1"/>
              </a:buClr>
              <a:buSzPts val="2900"/>
              <a:buFont typeface="Arial"/>
              <a:buNone/>
            </a:pPr>
            <a:r>
              <a:rPr lang="en-US"/>
              <a:t>OS:Linux</a:t>
            </a:r>
            <a:endParaRPr/>
          </a:p>
          <a:p>
            <a:pPr indent="0" lvl="0" marL="0" rtl="0" algn="l">
              <a:spcBef>
                <a:spcPts val="0"/>
              </a:spcBef>
              <a:spcAft>
                <a:spcPts val="0"/>
              </a:spcAft>
              <a:buClr>
                <a:schemeClr val="dk1"/>
              </a:buClr>
              <a:buSzPts val="2900"/>
              <a:buFont typeface="Arial"/>
              <a:buNone/>
            </a:pPr>
            <a:r>
              <a:rPr lang="en-US"/>
              <a:t>Hostname:Kali</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IPv4:192.168.1.110</a:t>
            </a:r>
            <a:endParaRPr/>
          </a:p>
          <a:p>
            <a:pPr indent="0" lvl="0" marL="0" rtl="0" algn="l">
              <a:spcBef>
                <a:spcPts val="0"/>
              </a:spcBef>
              <a:spcAft>
                <a:spcPts val="0"/>
              </a:spcAft>
              <a:buClr>
                <a:schemeClr val="dk1"/>
              </a:buClr>
              <a:buSzPts val="2900"/>
              <a:buFont typeface="Arial"/>
              <a:buNone/>
            </a:pPr>
            <a:r>
              <a:rPr lang="en-US"/>
              <a:t>OS:Linux</a:t>
            </a:r>
            <a:endParaRPr/>
          </a:p>
          <a:p>
            <a:pPr indent="0" lvl="0" marL="0" rtl="0" algn="l">
              <a:spcBef>
                <a:spcPts val="0"/>
              </a:spcBef>
              <a:spcAft>
                <a:spcPts val="0"/>
              </a:spcAft>
              <a:buClr>
                <a:schemeClr val="dk1"/>
              </a:buClr>
              <a:buSzPts val="2900"/>
              <a:buFont typeface="Arial"/>
              <a:buNone/>
            </a:pPr>
            <a:r>
              <a:rPr lang="en-US"/>
              <a:t>Hostname:Target 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IPv4:192.168.1.105</a:t>
            </a:r>
            <a:endParaRPr/>
          </a:p>
          <a:p>
            <a:pPr indent="0" lvl="0" marL="0" rtl="0" algn="l">
              <a:spcBef>
                <a:spcPts val="0"/>
              </a:spcBef>
              <a:spcAft>
                <a:spcPts val="0"/>
              </a:spcAft>
              <a:buClr>
                <a:schemeClr val="dk1"/>
              </a:buClr>
              <a:buSzPts val="2900"/>
              <a:buFont typeface="Arial"/>
              <a:buNone/>
            </a:pPr>
            <a:r>
              <a:rPr lang="en-US"/>
              <a:t>OS:Linux</a:t>
            </a:r>
            <a:endParaRPr/>
          </a:p>
          <a:p>
            <a:pPr indent="0" lvl="0" marL="0" rtl="0" algn="l">
              <a:spcBef>
                <a:spcPts val="0"/>
              </a:spcBef>
              <a:spcAft>
                <a:spcPts val="0"/>
              </a:spcAft>
              <a:buClr>
                <a:schemeClr val="dk1"/>
              </a:buClr>
              <a:buSzPts val="2900"/>
              <a:buFont typeface="Arial"/>
              <a:buNone/>
            </a:pPr>
            <a:r>
              <a:rPr lang="en-US"/>
              <a:t>Hostname:Capstone</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1353" name="Google Shape;1353;p87"/>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1354" name="Google Shape;1354;p87"/>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55" name="Google Shape;1355;p87"/>
          <p:cNvPicPr preferRelativeResize="0"/>
          <p:nvPr/>
        </p:nvPicPr>
        <p:blipFill>
          <a:blip r:embed="rId3">
            <a:alphaModFix/>
          </a:blip>
          <a:stretch>
            <a:fillRect/>
          </a:stretch>
        </p:blipFill>
        <p:spPr>
          <a:xfrm>
            <a:off x="6083525" y="1498275"/>
            <a:ext cx="9647225" cy="12141175"/>
          </a:xfrm>
          <a:prstGeom prst="rect">
            <a:avLst/>
          </a:prstGeom>
          <a:noFill/>
          <a:ln>
            <a:noFill/>
          </a:ln>
        </p:spPr>
      </p:pic>
      <p:sp>
        <p:nvSpPr>
          <p:cNvPr id="1356" name="Google Shape;1356;p87"/>
          <p:cNvSpPr txBox="1"/>
          <p:nvPr/>
        </p:nvSpPr>
        <p:spPr>
          <a:xfrm>
            <a:off x="5598900" y="2724975"/>
            <a:ext cx="20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SOC Analyst</a:t>
            </a:r>
            <a:endParaRPr/>
          </a:p>
        </p:txBody>
      </p:sp>
      <p:sp>
        <p:nvSpPr>
          <p:cNvPr id="1357" name="Google Shape;1357;p87"/>
          <p:cNvSpPr txBox="1"/>
          <p:nvPr/>
        </p:nvSpPr>
        <p:spPr>
          <a:xfrm>
            <a:off x="13465950" y="25285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Penetration Tester</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1363" name="Google Shape;1363;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4" name="Google Shape;1364;p8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65" name="Google Shape;1365;p88"/>
          <p:cNvGraphicFramePr/>
          <p:nvPr/>
        </p:nvGraphicFramePr>
        <p:xfrm>
          <a:off x="952475" y="3575575"/>
          <a:ext cx="3000000" cy="3000000"/>
        </p:xfrm>
        <a:graphic>
          <a:graphicData uri="http://schemas.openxmlformats.org/drawingml/2006/table">
            <a:tbl>
              <a:tblPr>
                <a:noFill/>
                <a:tableStyleId>{55C2A0B5-F2EA-46B3-80C7-E0FB8CBA0AFF}</a:tableStyleId>
              </a:tblPr>
              <a:tblGrid>
                <a:gridCol w="7331875"/>
                <a:gridCol w="7331875"/>
                <a:gridCol w="7331875"/>
              </a:tblGrid>
              <a:tr h="1312775">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2107525">
                <a:tc>
                  <a:txBody>
                    <a:bodyPr/>
                    <a:lstStyle/>
                    <a:p>
                      <a:pPr indent="0" lvl="0" marL="0" rtl="0" algn="ctr">
                        <a:spcBef>
                          <a:spcPts val="0"/>
                        </a:spcBef>
                        <a:spcAft>
                          <a:spcPts val="0"/>
                        </a:spcAft>
                        <a:buClr>
                          <a:schemeClr val="dk1"/>
                        </a:buClr>
                        <a:buFont typeface="Arial"/>
                        <a:buNone/>
                      </a:pPr>
                      <a:r>
                        <a:rPr lang="en-US" sz="4400">
                          <a:solidFill>
                            <a:schemeClr val="dk1"/>
                          </a:solidFill>
                          <a:latin typeface="Roboto"/>
                          <a:ea typeface="Roboto"/>
                          <a:cs typeface="Roboto"/>
                          <a:sym typeface="Roboto"/>
                        </a:rPr>
                        <a:t>Open Access to ports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Font typeface="Arial"/>
                        <a:buNone/>
                      </a:pPr>
                      <a:r>
                        <a:rPr lang="en-US" sz="4400">
                          <a:solidFill>
                            <a:schemeClr val="dk1"/>
                          </a:solidFill>
                          <a:latin typeface="Roboto"/>
                          <a:ea typeface="Roboto"/>
                          <a:cs typeface="Roboto"/>
                          <a:sym typeface="Roboto"/>
                        </a:rPr>
                        <a:t>port 22 and port 80 both open and easy to access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Vulnerable to Brute force attacks </a:t>
                      </a:r>
                      <a:endParaRPr sz="4400">
                        <a:latin typeface="Roboto"/>
                        <a:ea typeface="Roboto"/>
                        <a:cs typeface="Roboto"/>
                        <a:sym typeface="Roboto"/>
                      </a:endParaRPr>
                    </a:p>
                  </a:txBody>
                  <a:tcPr marT="91425" marB="91425" marR="91425" marL="91425"/>
                </a:tc>
              </a:tr>
              <a:tr h="2092800">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Enumerating usernames </a:t>
                      </a:r>
                      <a:endParaRPr sz="4400">
                        <a:solidFill>
                          <a:schemeClr val="dk1"/>
                        </a:solidFill>
                        <a:latin typeface="Roboto"/>
                        <a:ea typeface="Roboto"/>
                        <a:cs typeface="Roboto"/>
                        <a:sym typeface="Roboto"/>
                      </a:endParaRPr>
                    </a:p>
                    <a:p>
                      <a:pPr indent="0" lvl="0" marL="0" rtl="0" algn="ctr">
                        <a:spcBef>
                          <a:spcPts val="0"/>
                        </a:spcBef>
                        <a:spcAft>
                          <a:spcPts val="0"/>
                        </a:spcAft>
                        <a:buClr>
                          <a:schemeClr val="dk1"/>
                        </a:buClr>
                        <a:buFont typeface="Arial"/>
                        <a:buNone/>
                      </a:pPr>
                      <a:r>
                        <a:rPr lang="en-US" sz="4400">
                          <a:solidFill>
                            <a:schemeClr val="dk1"/>
                          </a:solidFill>
                          <a:latin typeface="Roboto"/>
                          <a:ea typeface="Roboto"/>
                          <a:cs typeface="Roboto"/>
                          <a:sym typeface="Roboto"/>
                        </a:rPr>
                        <a:t>in Wordpress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Easy to find usernames to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use to exploit</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Able to find usernames makes easy access for attackers</a:t>
                      </a:r>
                      <a:endParaRPr sz="4400">
                        <a:latin typeface="Roboto"/>
                        <a:ea typeface="Roboto"/>
                        <a:cs typeface="Roboto"/>
                        <a:sym typeface="Roboto"/>
                      </a:endParaRPr>
                    </a:p>
                  </a:txBody>
                  <a:tcPr marT="91425" marB="91425" marR="91425" marL="91425"/>
                </a:tc>
              </a:tr>
              <a:tr h="1739575">
                <a:tc>
                  <a:txBody>
                    <a:bodyPr/>
                    <a:lstStyle/>
                    <a:p>
                      <a:pPr indent="0" lvl="0" marL="0" rtl="0" algn="ctr">
                        <a:spcBef>
                          <a:spcPts val="0"/>
                        </a:spcBef>
                        <a:spcAft>
                          <a:spcPts val="0"/>
                        </a:spcAft>
                        <a:buClr>
                          <a:schemeClr val="dk1"/>
                        </a:buClr>
                        <a:buFont typeface="Arial"/>
                        <a:buNone/>
                      </a:pPr>
                      <a:r>
                        <a:rPr lang="en-US" sz="4400">
                          <a:solidFill>
                            <a:schemeClr val="dk1"/>
                          </a:solidFill>
                          <a:latin typeface="Roboto"/>
                          <a:ea typeface="Roboto"/>
                          <a:cs typeface="Roboto"/>
                          <a:sym typeface="Roboto"/>
                        </a:rPr>
                        <a:t>Simple Passwords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Passwords are not following</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good password </a:t>
                      </a:r>
                      <a:r>
                        <a:rPr lang="en-US" sz="4400">
                          <a:latin typeface="Roboto"/>
                          <a:ea typeface="Roboto"/>
                          <a:cs typeface="Roboto"/>
                          <a:sym typeface="Roboto"/>
                        </a:rPr>
                        <a:t>qualities</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Easiest way to get in by brute forcing or being guessed</a:t>
                      </a:r>
                      <a:endParaRPr sz="4400">
                        <a:latin typeface="Roboto"/>
                        <a:ea typeface="Roboto"/>
                        <a:cs typeface="Roboto"/>
                        <a:sym typeface="Roboto"/>
                      </a:endParaRPr>
                    </a:p>
                  </a:txBody>
                  <a:tcPr marT="91425" marB="91425" marR="91425" marL="91425"/>
                </a:tc>
              </a:tr>
              <a:tr h="1318650">
                <a:tc>
                  <a:txBody>
                    <a:bodyPr/>
                    <a:lstStyle/>
                    <a:p>
                      <a:pPr indent="0" lvl="0" marL="0" rtl="0" algn="ctr">
                        <a:spcBef>
                          <a:spcPts val="0"/>
                        </a:spcBef>
                        <a:spcAft>
                          <a:spcPts val="0"/>
                        </a:spcAft>
                        <a:buClr>
                          <a:schemeClr val="dk1"/>
                        </a:buClr>
                        <a:buFont typeface="Arial"/>
                        <a:buNone/>
                      </a:pPr>
                      <a:r>
                        <a:rPr lang="en-US" sz="4400">
                          <a:solidFill>
                            <a:schemeClr val="dk1"/>
                          </a:solidFill>
                          <a:latin typeface="Roboto"/>
                          <a:ea typeface="Roboto"/>
                          <a:cs typeface="Roboto"/>
                          <a:sym typeface="Roboto"/>
                        </a:rPr>
                        <a:t>Root vulnerability with Python</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Vulnerable to a local user</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attack using a Python script</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Can gain full administrative access</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89"/>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71" name="Google Shape;1371;p8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Traffic Profile</a:t>
            </a:r>
            <a:endParaRPr/>
          </a:p>
        </p:txBody>
      </p:sp>
      <p:sp>
        <p:nvSpPr>
          <p:cNvPr id="1377" name="Google Shape;1377;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8" name="Google Shape;1378;p9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t>Our analysis identified the following characteristics of the traffic on the network: </a:t>
            </a:r>
            <a:endParaRPr sz="4400">
              <a:solidFill>
                <a:schemeClr val="dk1"/>
              </a:solidFill>
            </a:endParaRPr>
          </a:p>
        </p:txBody>
      </p:sp>
      <p:graphicFrame>
        <p:nvGraphicFramePr>
          <p:cNvPr id="1379" name="Google Shape;1379;p90"/>
          <p:cNvGraphicFramePr/>
          <p:nvPr/>
        </p:nvGraphicFramePr>
        <p:xfrm>
          <a:off x="1993713" y="3130500"/>
          <a:ext cx="3000000" cy="3000000"/>
        </p:xfrm>
        <a:graphic>
          <a:graphicData uri="http://schemas.openxmlformats.org/drawingml/2006/table">
            <a:tbl>
              <a:tblPr>
                <a:noFill/>
                <a:tableStyleId>{55C2A0B5-F2EA-46B3-80C7-E0FB8CBA0AFF}</a:tableStyleId>
              </a:tblPr>
              <a:tblGrid>
                <a:gridCol w="6666925"/>
                <a:gridCol w="6666925"/>
                <a:gridCol w="6666925"/>
              </a:tblGrid>
              <a:tr h="812025">
                <a:tc>
                  <a:txBody>
                    <a:bodyPr/>
                    <a:lstStyle/>
                    <a:p>
                      <a:pPr indent="0" lvl="0" marL="0" rtl="0" algn="ctr">
                        <a:spcBef>
                          <a:spcPts val="0"/>
                        </a:spcBef>
                        <a:spcAft>
                          <a:spcPts val="0"/>
                        </a:spcAft>
                        <a:buNone/>
                      </a:pPr>
                      <a:r>
                        <a:rPr b="1" lang="en-US" sz="3500">
                          <a:solidFill>
                            <a:srgbClr val="FFFFFF"/>
                          </a:solidFill>
                          <a:latin typeface="Roboto"/>
                          <a:ea typeface="Roboto"/>
                          <a:cs typeface="Roboto"/>
                          <a:sym typeface="Roboto"/>
                        </a:rPr>
                        <a:t>Feature</a:t>
                      </a:r>
                      <a:endParaRPr b="1" sz="35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3500">
                          <a:solidFill>
                            <a:srgbClr val="FFFFFF"/>
                          </a:solidFill>
                          <a:latin typeface="Roboto"/>
                          <a:ea typeface="Roboto"/>
                          <a:cs typeface="Roboto"/>
                          <a:sym typeface="Roboto"/>
                        </a:rPr>
                        <a:t>Value</a:t>
                      </a:r>
                      <a:endParaRPr b="1" sz="35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3500">
                          <a:solidFill>
                            <a:srgbClr val="FFFFFF"/>
                          </a:solidFill>
                          <a:latin typeface="Roboto"/>
                          <a:ea typeface="Roboto"/>
                          <a:cs typeface="Roboto"/>
                          <a:sym typeface="Roboto"/>
                        </a:rPr>
                        <a:t>Description</a:t>
                      </a:r>
                      <a:endParaRPr b="1" sz="35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1467500">
                <a:tc>
                  <a:txBody>
                    <a:bodyPr/>
                    <a:lstStyle/>
                    <a:p>
                      <a:pPr indent="0" lvl="0" marL="0" rtl="0" algn="ctr">
                        <a:spcBef>
                          <a:spcPts val="0"/>
                        </a:spcBef>
                        <a:spcAft>
                          <a:spcPts val="0"/>
                        </a:spcAft>
                        <a:buNone/>
                      </a:pPr>
                      <a:r>
                        <a:rPr lang="en-US" sz="3100">
                          <a:latin typeface="Roboto"/>
                          <a:ea typeface="Roboto"/>
                          <a:cs typeface="Roboto"/>
                          <a:sym typeface="Roboto"/>
                        </a:rPr>
                        <a:t>Top Talkers (IP Addresses)</a:t>
                      </a:r>
                      <a:endParaRPr sz="31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100"/>
                        <a:t>172.16.4.205 (51364 packets)</a:t>
                      </a:r>
                      <a:endParaRPr sz="3100"/>
                    </a:p>
                    <a:p>
                      <a:pPr indent="0" lvl="0" marL="0" rtl="0" algn="l">
                        <a:spcBef>
                          <a:spcPts val="0"/>
                        </a:spcBef>
                        <a:spcAft>
                          <a:spcPts val="0"/>
                        </a:spcAft>
                        <a:buNone/>
                      </a:pPr>
                      <a:r>
                        <a:rPr lang="en-US" sz="3100"/>
                        <a:t>185.243.115.84 (30344 packets)</a:t>
                      </a:r>
                      <a:endParaRPr sz="3100"/>
                    </a:p>
                    <a:p>
                      <a:pPr indent="0" lvl="0" marL="0" rtl="0" algn="l">
                        <a:spcBef>
                          <a:spcPts val="0"/>
                        </a:spcBef>
                        <a:spcAft>
                          <a:spcPts val="0"/>
                        </a:spcAft>
                        <a:buNone/>
                      </a:pPr>
                      <a:r>
                        <a:rPr lang="en-US" sz="3100"/>
                        <a:t>10.0.0.201 (19503 packets)</a:t>
                      </a:r>
                      <a:endParaRPr sz="31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600">
                          <a:latin typeface="Roboto"/>
                          <a:ea typeface="Roboto"/>
                          <a:cs typeface="Roboto"/>
                          <a:sym typeface="Roboto"/>
                        </a:rPr>
                        <a:t>Machines that sent the most traffic.</a:t>
                      </a:r>
                      <a:endParaRPr sz="26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922700">
                <a:tc>
                  <a:txBody>
                    <a:bodyPr/>
                    <a:lstStyle/>
                    <a:p>
                      <a:pPr indent="0" lvl="0" marL="0" rtl="0" algn="ctr">
                        <a:spcBef>
                          <a:spcPts val="0"/>
                        </a:spcBef>
                        <a:spcAft>
                          <a:spcPts val="0"/>
                        </a:spcAft>
                        <a:buNone/>
                      </a:pPr>
                      <a:r>
                        <a:rPr lang="en-US" sz="3100">
                          <a:latin typeface="Roboto"/>
                          <a:ea typeface="Roboto"/>
                          <a:cs typeface="Roboto"/>
                          <a:sym typeface="Roboto"/>
                        </a:rPr>
                        <a:t>Most Common Protocols</a:t>
                      </a:r>
                      <a:endParaRPr sz="31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100"/>
                        <a:t>Transmission Control Protocol (TCP) (92280 packets)</a:t>
                      </a:r>
                      <a:endParaRPr sz="3100"/>
                    </a:p>
                    <a:p>
                      <a:pPr indent="0" lvl="0" marL="0" rtl="0" algn="l">
                        <a:spcBef>
                          <a:spcPts val="0"/>
                        </a:spcBef>
                        <a:spcAft>
                          <a:spcPts val="0"/>
                        </a:spcAft>
                        <a:buNone/>
                      </a:pPr>
                      <a:r>
                        <a:rPr lang="en-US" sz="3100"/>
                        <a:t>User Datagram Protocol (UDP) (11697 packets)</a:t>
                      </a:r>
                      <a:endParaRPr sz="31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600">
                          <a:latin typeface="Roboto"/>
                          <a:ea typeface="Roboto"/>
                          <a:cs typeface="Roboto"/>
                          <a:sym typeface="Roboto"/>
                        </a:rPr>
                        <a:t>Three most common protocols on the network.</a:t>
                      </a:r>
                      <a:endParaRPr sz="26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904650">
                <a:tc>
                  <a:txBody>
                    <a:bodyPr/>
                    <a:lstStyle/>
                    <a:p>
                      <a:pPr indent="0" lvl="0" marL="0" rtl="0" algn="ctr">
                        <a:spcBef>
                          <a:spcPts val="0"/>
                        </a:spcBef>
                        <a:spcAft>
                          <a:spcPts val="0"/>
                        </a:spcAft>
                        <a:buNone/>
                      </a:pPr>
                      <a:r>
                        <a:rPr lang="en-US" sz="3100">
                          <a:latin typeface="Roboto"/>
                          <a:ea typeface="Roboto"/>
                          <a:cs typeface="Roboto"/>
                          <a:sym typeface="Roboto"/>
                        </a:rPr>
                        <a:t># of Unique IP Addresses</a:t>
                      </a:r>
                      <a:endParaRPr sz="31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100"/>
                        <a:t>808 unique addresses</a:t>
                      </a:r>
                      <a:endParaRPr sz="31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600">
                          <a:latin typeface="Roboto"/>
                          <a:ea typeface="Roboto"/>
                          <a:cs typeface="Roboto"/>
                          <a:sym typeface="Roboto"/>
                        </a:rPr>
                        <a:t>Count of observed IP addresses.</a:t>
                      </a:r>
                      <a:endParaRPr sz="26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087975">
                <a:tc>
                  <a:txBody>
                    <a:bodyPr/>
                    <a:lstStyle/>
                    <a:p>
                      <a:pPr indent="0" lvl="0" marL="0" rtl="0" algn="ctr">
                        <a:spcBef>
                          <a:spcPts val="0"/>
                        </a:spcBef>
                        <a:spcAft>
                          <a:spcPts val="0"/>
                        </a:spcAft>
                        <a:buNone/>
                      </a:pPr>
                      <a:r>
                        <a:rPr lang="en-US" sz="3100">
                          <a:latin typeface="Roboto"/>
                          <a:ea typeface="Roboto"/>
                          <a:cs typeface="Roboto"/>
                          <a:sym typeface="Roboto"/>
                        </a:rPr>
                        <a:t>Subnets </a:t>
                      </a:r>
                      <a:endParaRPr sz="31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100"/>
                        <a:t>10.11.11.0/24, 10.6.12.0/24, 172.217.9.0/24, 172.217.12.0/24, 204.3.251.0/24, 205.251.12.0/24</a:t>
                      </a:r>
                      <a:endParaRPr sz="31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600">
                          <a:latin typeface="Roboto"/>
                          <a:ea typeface="Roboto"/>
                          <a:cs typeface="Roboto"/>
                          <a:sym typeface="Roboto"/>
                        </a:rPr>
                        <a:t>Observed subnet ranges.</a:t>
                      </a:r>
                      <a:endParaRPr sz="26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467500">
                <a:tc>
                  <a:txBody>
                    <a:bodyPr/>
                    <a:lstStyle/>
                    <a:p>
                      <a:pPr indent="0" lvl="0" marL="0" rtl="0" algn="ctr">
                        <a:spcBef>
                          <a:spcPts val="0"/>
                        </a:spcBef>
                        <a:spcAft>
                          <a:spcPts val="0"/>
                        </a:spcAft>
                        <a:buNone/>
                      </a:pPr>
                      <a:r>
                        <a:rPr lang="en-US" sz="3100">
                          <a:latin typeface="Roboto"/>
                          <a:ea typeface="Roboto"/>
                          <a:cs typeface="Roboto"/>
                          <a:sym typeface="Roboto"/>
                        </a:rPr>
                        <a:t># of Malware Species</a:t>
                      </a:r>
                      <a:endParaRPr sz="31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100"/>
                        <a:t>2 (spyware, command and control)</a:t>
                      </a:r>
                      <a:endParaRPr sz="31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600">
                          <a:latin typeface="Roboto"/>
                          <a:ea typeface="Roboto"/>
                          <a:cs typeface="Roboto"/>
                          <a:sym typeface="Roboto"/>
                        </a:rPr>
                        <a:t>Number of malware binaries identified in traffic.</a:t>
                      </a:r>
                      <a:endParaRPr sz="26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Behavioral Analysis</a:t>
            </a:r>
            <a:endParaRPr/>
          </a:p>
        </p:txBody>
      </p:sp>
      <p:sp>
        <p:nvSpPr>
          <p:cNvPr id="1386" name="Google Shape;1386;p9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t>Purpose of Traffic on the Network</a:t>
            </a:r>
            <a:endParaRPr b="1"/>
          </a:p>
        </p:txBody>
      </p:sp>
      <p:sp>
        <p:nvSpPr>
          <p:cNvPr id="1387" name="Google Shape;1387;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8" name="Google Shape;1388;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9" name="Google Shape;1389;p9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a:t>Users were observed engaging in the following kinds of activity.</a:t>
            </a:r>
            <a:endParaRPr/>
          </a:p>
          <a:p>
            <a:pPr indent="0" lvl="0" marL="0" rtl="0" algn="l">
              <a:spcBef>
                <a:spcPts val="2100"/>
              </a:spcBef>
              <a:spcAft>
                <a:spcPts val="0"/>
              </a:spcAft>
              <a:buNone/>
            </a:pPr>
            <a:br>
              <a:rPr lang="en-US"/>
            </a:br>
            <a:r>
              <a:rPr lang="en-US"/>
              <a:t>“</a:t>
            </a:r>
            <a:r>
              <a:rPr b="1" lang="en-US"/>
              <a:t>Normal</a:t>
            </a:r>
            <a:r>
              <a:rPr lang="en-US"/>
              <a:t>”</a:t>
            </a:r>
            <a:r>
              <a:rPr b="1" lang="en-US"/>
              <a:t> Activity</a:t>
            </a:r>
            <a:endParaRPr/>
          </a:p>
          <a:p>
            <a:pPr indent="-463550" lvl="0" marL="914400" rtl="0" algn="l">
              <a:spcBef>
                <a:spcPts val="2100"/>
              </a:spcBef>
              <a:spcAft>
                <a:spcPts val="0"/>
              </a:spcAft>
              <a:buSzPts val="3700"/>
              <a:buChar char="●"/>
            </a:pPr>
            <a:r>
              <a:rPr lang="en-US"/>
              <a:t>Normal activity included activities </a:t>
            </a:r>
            <a:r>
              <a:rPr lang="en-US"/>
              <a:t>like shopping, reading news articles and light browsing on instagram </a:t>
            </a:r>
            <a:endParaRPr/>
          </a:p>
          <a:p>
            <a:pPr indent="0" lvl="0" marL="457200" rtl="0" algn="l">
              <a:spcBef>
                <a:spcPts val="2100"/>
              </a:spcBef>
              <a:spcAft>
                <a:spcPts val="0"/>
              </a:spcAft>
              <a:buNone/>
            </a:pPr>
            <a:r>
              <a:t/>
            </a:r>
            <a:endParaRPr/>
          </a:p>
          <a:p>
            <a:pPr indent="0" lvl="0" marL="0" rtl="0" algn="l">
              <a:spcBef>
                <a:spcPts val="2100"/>
              </a:spcBef>
              <a:spcAft>
                <a:spcPts val="0"/>
              </a:spcAft>
              <a:buNone/>
            </a:pPr>
            <a:r>
              <a:rPr b="1" lang="en-US"/>
              <a:t>Suspicious Activity</a:t>
            </a:r>
            <a:endParaRPr/>
          </a:p>
          <a:p>
            <a:pPr indent="-463550" lvl="0" marL="914400" rtl="0" algn="l">
              <a:spcBef>
                <a:spcPts val="2100"/>
              </a:spcBef>
              <a:spcAft>
                <a:spcPts val="0"/>
              </a:spcAft>
              <a:buSzPts val="3700"/>
              <a:buChar char="●"/>
            </a:pPr>
            <a:r>
              <a:rPr lang="en-US"/>
              <a:t>We found a number of </a:t>
            </a:r>
            <a:r>
              <a:rPr lang="en-US"/>
              <a:t>suspicious</a:t>
            </a:r>
            <a:r>
              <a:rPr lang="en-US"/>
              <a:t> activities on the Network, Signs of malware and </a:t>
            </a:r>
            <a:r>
              <a:rPr lang="en-US"/>
              <a:t>malicious</a:t>
            </a:r>
            <a:r>
              <a:rPr lang="en-US"/>
              <a:t> downloads </a:t>
            </a:r>
            <a:r>
              <a:rPr lang="en-US"/>
              <a:t>causing</a:t>
            </a:r>
            <a:r>
              <a:rPr lang="en-US"/>
              <a:t> the network to become vulnerable.  Also it was found that a youtube channel was being hosted on the network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92"/>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95" name="Google Shape;1395;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